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71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758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7025800008f0a41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9_1#cc3c23510?iti=1&amp;htil=6&amp;vop=1&amp;pid=f3b3e86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7696" y="3660332"/>
            <a:ext cx="234086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9_2#cc3c23510?iti=1&amp;htil=6&amp;vop=1&amp;pid=f3b3e86d6&amp;color=0,0,0&amp;vtp=1&amp;bbb=1"/>
          <p:cNvSpPr/>
          <p:nvPr/>
        </p:nvSpPr>
        <p:spPr>
          <a:xfrm>
            <a:off x="9960959" y="4866324"/>
            <a:ext cx="414338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9_3#cc3c23510?htil=6&amp;vop=1&amp;pid=f3b3e86d6&amp;color=0,0,0&amp;vtp=1&amp;bt=1&amp;bbb=1&amp;hb=1"/>
              <p:cNvSpPr/>
              <p:nvPr/>
            </p:nvSpPr>
            <p:spPr>
              <a:xfrm>
                <a:off x="827992" y="1512000"/>
                <a:ext cx="10536017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向心力的创新实验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某兴趣小组利用如图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1所示的装置探究向心力大小的影响因素.电动机的竖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直转轴上固定有光滑的水平直杆，水平直杆上距转轴中心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处固定有宽度为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的竖直遮光杆，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≪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.水平直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杆上套有一质量为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的物块，物块与固定在转轴上的力传感器通过细线连接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，细线的长度为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，不计传感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器及物块的大小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.当物块随水平直杆匀速转动时，细线拉力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的大小可由力传感器测得，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遮光杆经过光电门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的时间可由光电计时器测得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19_3#cc3c23510?htil=6&amp;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512000"/>
                <a:ext cx="10536017" cy="2030730"/>
              </a:xfrm>
              <a:prstGeom prst="rect">
                <a:avLst/>
              </a:prstGeom>
              <a:blipFill>
                <a:blip r:embed="rId4"/>
                <a:stretch>
                  <a:fillRect l="-1389" r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d1f73b7f2?vop=1&amp;pid=cc3c23510&amp;color=0,0,0&amp;vtp=1&amp;bbb=1">
            <a:extLst>
              <a:ext uri="{FF2B5EF4-FFF2-40B4-BE49-F238E27FC236}">
                <a16:creationId xmlns:a16="http://schemas.microsoft.com/office/drawing/2014/main" id="{605CDBDE-BAF1-8710-3889-73FD90B08758}"/>
              </a:ext>
            </a:extLst>
          </p:cNvPr>
          <p:cNvSpPr/>
          <p:nvPr/>
        </p:nvSpPr>
        <p:spPr>
          <a:xfrm>
            <a:off x="832104" y="1512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本实验中用到的物理方法是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C_5_BD.20_2#d1f73b7f2.choices?vop=1&amp;pid=cc3c23510&amp;color=0,0,0&amp;vtp=1&amp;bbb=1">
            <a:extLst>
              <a:ext uri="{FF2B5EF4-FFF2-40B4-BE49-F238E27FC236}">
                <a16:creationId xmlns:a16="http://schemas.microsoft.com/office/drawing/2014/main" id="{5660CE75-048E-7AF5-F9DB-DD3836E794B7}"/>
              </a:ext>
            </a:extLst>
          </p:cNvPr>
          <p:cNvSpPr/>
          <p:nvPr/>
        </p:nvSpPr>
        <p:spPr>
          <a:xfrm>
            <a:off x="832104" y="191776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77897" algn="l"/>
                <a:tab pos="5374894" algn="l"/>
                <a:tab pos="7827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微元法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控制变量法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类比法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等效替代法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22_1#d1f73b7f2?vop=1&amp;pid=cc3c23510&amp;color=0,0,0&amp;vtp=1&amp;bbb=1&amp;hb=1">
                <a:extLst>
                  <a:ext uri="{FF2B5EF4-FFF2-40B4-BE49-F238E27FC236}">
                    <a16:creationId xmlns:a16="http://schemas.microsoft.com/office/drawing/2014/main" id="{247FF711-36D9-CEDF-5B52-B3A7D81D05CA}"/>
                  </a:ext>
                </a:extLst>
              </p:cNvPr>
              <p:cNvSpPr/>
              <p:nvPr/>
            </p:nvSpPr>
            <p:spPr>
              <a:xfrm>
                <a:off x="832104" y="229108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【解析】本实验是保持小球质量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和细线长度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不变，探究向心力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，采用的实验方法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为控制变量法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22_1#d1f73b7f2?vop=1&amp;pid=cc3c23510&amp;color=0,0,0&amp;vtp=1&amp;bbb=1&amp;hb=1">
                <a:extLst>
                  <a:ext uri="{FF2B5EF4-FFF2-40B4-BE49-F238E27FC236}">
                    <a16:creationId xmlns:a16="http://schemas.microsoft.com/office/drawing/2014/main" id="{247FF711-36D9-CEDF-5B52-B3A7D81D05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773430"/>
              </a:xfrm>
              <a:prstGeom prst="rect">
                <a:avLst/>
              </a:prstGeom>
              <a:blipFill>
                <a:blip r:embed="rId2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1_1#d1f73b7f2.blank?vop=1&amp;pid=cc3c23510&amp;color=0,0,0&amp;vpa=7&amp;vtp=1">
            <a:extLst>
              <a:ext uri="{FF2B5EF4-FFF2-40B4-BE49-F238E27FC236}">
                <a16:creationId xmlns:a16="http://schemas.microsoft.com/office/drawing/2014/main" id="{893FB25E-CD97-DA44-EEF3-5E555E7E8DA3}"/>
              </a:ext>
            </a:extLst>
          </p:cNvPr>
          <p:cNvSpPr/>
          <p:nvPr/>
        </p:nvSpPr>
        <p:spPr>
          <a:xfrm>
            <a:off x="4146010" y="14700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37244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23_1#04aae08a0?iti=2&amp;htil=7&amp;vop=1&amp;pid=cc3c2351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3536" y="3262822"/>
            <a:ext cx="1344168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23_2#04aae08a0?iti=2&amp;htil=7&amp;vop=1&amp;pid=cc3c23510&amp;color=0,0,0&amp;vtp=1&amp;bbb=1"/>
          <p:cNvSpPr/>
          <p:nvPr/>
        </p:nvSpPr>
        <p:spPr>
          <a:xfrm>
            <a:off x="10468451" y="4752278"/>
            <a:ext cx="4143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图2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23_3#04aae08a0?htil=7&amp;vop=1&amp;pid=cc3c23510&amp;color=0,0,0&amp;vtp=1&amp;bt=1&amp;bbb=1&amp;hb=1"/>
              <p:cNvSpPr/>
              <p:nvPr/>
            </p:nvSpPr>
            <p:spPr>
              <a:xfrm>
                <a:off x="827992" y="1512000"/>
                <a:ext cx="10536017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（2）保持物块的质量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和细线的长度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不变，记录遮光杆经过光电门时力传感器的示数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和遮光时间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变转轴转动的角速度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，重复试验，得到多组实验数据后，作出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的关系图像.物块做圆周运动的角速度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表示），作出的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图像如图2中的图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线②所示，则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的关系式为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23_3#04aae08a0?htil=7&amp;vop=1&amp;pid=cc3c235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512000"/>
                <a:ext cx="10536017" cy="1611630"/>
              </a:xfrm>
              <a:prstGeom prst="rect">
                <a:avLst/>
              </a:prstGeom>
              <a:blipFill>
                <a:blip r:embed="rId4"/>
                <a:stretch>
                  <a:fillRect l="-1389" r="-52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24_1#04aae08a0.blank?vop=1&amp;pid=cc3c23510&amp;color=0,0,0&amp;vpa=8&amp;vtp=1&amp;bbb=1&amp;rh=31.11"/>
              <p:cNvSpPr/>
              <p:nvPr/>
            </p:nvSpPr>
            <p:spPr>
              <a:xfrm>
                <a:off x="1491821" y="2207706"/>
                <a:ext cx="285433" cy="39509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24_1#04aae08a0.blank?vop=1&amp;pid=cc3c23510&amp;color=0,0,0&amp;vpa=8&amp;vtp=1&amp;bbb=1&amp;rh=31.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821" y="2207706"/>
                <a:ext cx="285433" cy="395097"/>
              </a:xfrm>
              <a:prstGeom prst="rect">
                <a:avLst/>
              </a:prstGeom>
              <a:blipFill>
                <a:blip r:embed="rId5"/>
                <a:stretch>
                  <a:fillRect b="-1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25_1#04aae08a0.blank?vop=1&amp;pid=cc3c23510&amp;color=0,0,0&amp;vpa=9&amp;vtp=1&amp;bbb=1"/>
              <p:cNvSpPr/>
              <p:nvPr/>
            </p:nvSpPr>
            <p:spPr>
              <a:xfrm>
                <a:off x="10407093" y="2175130"/>
                <a:ext cx="904050" cy="43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𝑚𝑟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5_AN.25_1#04aae08a0.blank?vop=1&amp;pid=cc3c23510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7093" y="2175130"/>
                <a:ext cx="904050" cy="431800"/>
              </a:xfrm>
              <a:prstGeom prst="rect">
                <a:avLst/>
              </a:prstGeom>
              <a:blipFill>
                <a:blip r:embed="rId6"/>
                <a:stretch>
                  <a:fillRect b="-14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26_1#04aae08a0?vop=1&amp;pid=cc3c23510&amp;color=0,0,0&amp;vtp=1&amp;bbb=1&amp;hb=1">
                <a:extLst>
                  <a:ext uri="{FF2B5EF4-FFF2-40B4-BE49-F238E27FC236}">
                    <a16:creationId xmlns:a16="http://schemas.microsoft.com/office/drawing/2014/main" id="{7B69C269-A079-88E9-A8DA-C00E26DB1115}"/>
                  </a:ext>
                </a:extLst>
              </p:cNvPr>
              <p:cNvSpPr/>
              <p:nvPr/>
            </p:nvSpPr>
            <p:spPr>
              <a:xfrm>
                <a:off x="832104" y="1512000"/>
                <a:ext cx="10533888" cy="18498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【解析】由题意知，物块与遮光杆的角速度必相同，遮光杆的线速度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，故得遮光杆和物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据牛顿第二定律可得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，结合上式可得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𝑚𝑟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：找出对应的函数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关系式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，该关系图像是一条过原点的倾斜直线，表示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成正比.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26_1#04aae08a0?vop=1&amp;pid=cc3c23510&amp;color=0,0,0&amp;vtp=1&amp;bbb=1&amp;hb=1">
                <a:extLst>
                  <a:ext uri="{FF2B5EF4-FFF2-40B4-BE49-F238E27FC236}">
                    <a16:creationId xmlns:a16="http://schemas.microsoft.com/office/drawing/2014/main" id="{7B69C269-A079-88E9-A8DA-C00E26DB11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849819"/>
              </a:xfrm>
              <a:prstGeom prst="rect">
                <a:avLst/>
              </a:prstGeom>
              <a:blipFill>
                <a:blip r:embed="rId2"/>
                <a:stretch>
                  <a:fillRect l="-1389" r="-289" b="-46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S.26_1#04aae08a0?vop=1&amp;pid=cc3c23510&amp;color=0,0,0&amp;vtp=1&amp;bbb=1&amp;hb=1&amp;uw=1">
            <a:extLst>
              <a:ext uri="{FF2B5EF4-FFF2-40B4-BE49-F238E27FC236}">
                <a16:creationId xmlns:a16="http://schemas.microsoft.com/office/drawing/2014/main" id="{D1F6255C-79CC-8AE8-0C95-6AAA05F5CE39}"/>
              </a:ext>
            </a:extLst>
          </p:cNvPr>
          <p:cNvSpPr/>
          <p:nvPr/>
        </p:nvSpPr>
        <p:spPr>
          <a:xfrm>
            <a:off x="4379214" y="2411890"/>
            <a:ext cx="4296220" cy="4862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6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349433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7_1#23cdee32c?vop=1&amp;pid=cc3c23510&amp;color=0,0,0&amp;vtp=1&amp;bt=1&amp;bbb=1&amp;hb=1"/>
              <p:cNvSpPr/>
              <p:nvPr/>
            </p:nvSpPr>
            <p:spPr>
              <a:xfrm>
                <a:off x="832104" y="1508761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（3）若物块与水平杆之间的阻力不可忽略，则作出的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图像为图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2中的图线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填“①”或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“③”）.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7_1#23cdee32c?vop=1&amp;pid=cc3c235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8_1#23cdee32c.blank?vop=1&amp;pid=cc3c23510&amp;color=0,0,0&amp;vpa=10&amp;vtp=1"/>
          <p:cNvSpPr/>
          <p:nvPr/>
        </p:nvSpPr>
        <p:spPr>
          <a:xfrm>
            <a:off x="8783287" y="1654746"/>
            <a:ext cx="39528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9_1#23cdee32c?vop=1&amp;pid=cc3c23510&amp;color=0,0,0&amp;vtp=1&amp;bbb=1&amp;hb=1"/>
              <p:cNvSpPr/>
              <p:nvPr/>
            </p:nvSpPr>
            <p:spPr>
              <a:xfrm>
                <a:off x="832104" y="2495232"/>
                <a:ext cx="10533888" cy="878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【解析】若物块与水平杆之间的阻力不可忽略，对物块进行受力分析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，根据牛顿第二定律可得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𝐿𝑡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，故得一次函数关系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𝑚𝑟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，对照图2应为图线③.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9_1#23cdee32c?vop=1&amp;pid=cc3c235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5232"/>
                <a:ext cx="10533888" cy="878459"/>
              </a:xfrm>
              <a:prstGeom prst="rect">
                <a:avLst/>
              </a:prstGeom>
              <a:blipFill>
                <a:blip r:embed="rId4"/>
                <a:stretch>
                  <a:fillRect l="-1389" b="-9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30_1#cc3c23510?vop=1&amp;pid=f3b3e86d6&amp;color=0,0,0&amp;vtp=1&amp;bbb=1"/>
          <p:cNvSpPr/>
          <p:nvPr/>
        </p:nvSpPr>
        <p:spPr>
          <a:xfrm>
            <a:off x="832104" y="338442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一般图像类问题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解题的关键是找出对应的函数关系式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1_1#bf99cb7a6?vop=1&amp;pid=f3b3e86d6&amp;color=0,0,0&amp;vtp=1&amp;bt=1&amp;bbb=1&amp;hb=1"/>
              <p:cNvSpPr/>
              <p:nvPr/>
            </p:nvSpPr>
            <p:spPr>
              <a:xfrm>
                <a:off x="832104" y="1512000"/>
                <a:ext cx="10533888" cy="1166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的小球（视为质点）在长为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的细绳作用下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，恰能在竖直平面内做圆周运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，细绳能承受的最大拉力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，转轴离地高度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1_1#bf99cb7a6?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66559"/>
              </a:xfrm>
              <a:prstGeom prst="rect">
                <a:avLst/>
              </a:prstGeom>
              <a:blipFill>
                <a:blip r:embed="rId3"/>
                <a:stretch>
                  <a:fillRect l="-1389" r="-347" b="-125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1_2#bf99cb7a6?vop=1&amp;pid=f3b3e86d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088" y="2808608"/>
            <a:ext cx="1636776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2_1#7a8a20ac8?vop=1&amp;pid=bf99cb7a6&amp;color=0,0,0&amp;vtp=1&amp;bbb=1"/>
              <p:cNvSpPr/>
              <p:nvPr/>
            </p:nvSpPr>
            <p:spPr>
              <a:xfrm>
                <a:off x="832104" y="4459608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（1）小球经过最高点的速度大小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是多少？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2_1#7a8a20ac8?vop=1&amp;pid=bf99cb7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59608"/>
                <a:ext cx="10533888" cy="354330"/>
              </a:xfrm>
              <a:prstGeom prst="rect">
                <a:avLst/>
              </a:prstGeom>
              <a:blipFill>
                <a:blip r:embed="rId5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3_1#7a8a20ac8?vop=1&amp;pid=bf99cb7a6&amp;color=0,0,0&amp;vtp=1&amp;bbb=1"/>
              <p:cNvSpPr/>
              <p:nvPr/>
            </p:nvSpPr>
            <p:spPr>
              <a:xfrm>
                <a:off x="832104" y="4862705"/>
                <a:ext cx="10533888" cy="3841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3_1#7a8a20ac8?vop=1&amp;pid=bf99cb7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62705"/>
                <a:ext cx="10533888" cy="384175"/>
              </a:xfrm>
              <a:prstGeom prst="rect">
                <a:avLst/>
              </a:prstGeom>
              <a:blipFill>
                <a:blip r:embed="rId6"/>
                <a:stretch>
                  <a:fillRect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34_1#7a8a20ac8?vop=1&amp;pid=bf99cb7a6&amp;color=0,0,0&amp;vtp=1&amp;bbb=1&amp;hb=1"/>
              <p:cNvSpPr/>
              <p:nvPr/>
            </p:nvSpPr>
            <p:spPr>
              <a:xfrm>
                <a:off x="832104" y="5251960"/>
                <a:ext cx="10533888" cy="804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【解析】依题意，小球恰能在竖直平面内做圆周运动，在最高点根据牛顿第二定律有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据可得小球经过最高点的速度大小为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34_1#7a8a20ac8?vop=1&amp;pid=bf99cb7a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51960"/>
                <a:ext cx="10533888" cy="804609"/>
              </a:xfrm>
              <a:prstGeom prst="rect">
                <a:avLst/>
              </a:prstGeom>
              <a:blipFill>
                <a:blip r:embed="rId7"/>
                <a:stretch>
                  <a:fillRect l="-1389" r="-521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5_1#d705a9801?vop=1&amp;pid=bf99cb7a6&amp;color=0,0,0&amp;vtp=1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（2）若小球在某次运动到最低点时细绳恰好被拉断，求细绳被拉断后小球运动的水平位移大小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和落地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速度大小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5_1#d705a9801?vop=1&amp;pid=bf99cb7a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6_1#d705a9801?vop=1&amp;pid=bf99cb7a6&amp;color=0,0,0&amp;vtp=1&amp;bbb=1"/>
              <p:cNvSpPr/>
              <p:nvPr/>
            </p:nvSpPr>
            <p:spPr>
              <a:xfrm>
                <a:off x="832104" y="2337690"/>
                <a:ext cx="10533888" cy="3871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6_1#d705a9801?vop=1&amp;pid=bf99cb7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90"/>
                <a:ext cx="10533888" cy="387160"/>
              </a:xfrm>
              <a:prstGeom prst="rect">
                <a:avLst/>
              </a:prstGeom>
              <a:blipFill>
                <a:blip r:embed="rId4"/>
                <a:stretch>
                  <a:fillRect l="-810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7_1#d705a9801?vop=1&amp;pid=bf99cb7a6&amp;color=0,0,0&amp;vtp=1&amp;bbb=1&amp;hb=1"/>
              <p:cNvSpPr/>
              <p:nvPr/>
            </p:nvSpPr>
            <p:spPr>
              <a:xfrm>
                <a:off x="832104" y="2777809"/>
                <a:ext cx="10533888" cy="1723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【解析】小球运动到最低点时细绳恰好被拉断，则绳的拉力大小恰好为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，设此时小球的速度大小为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小球在最低点时由牛顿第二定律有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.此后小球做平抛运动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，设运动时间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，则对小球在竖直方向上有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地的速度大小为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37_1#d705a9801?vop=1&amp;pid=bf99cb7a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77809"/>
                <a:ext cx="10533888" cy="1723898"/>
              </a:xfrm>
              <a:prstGeom prst="rect">
                <a:avLst/>
              </a:prstGeom>
              <a:blipFill>
                <a:blip r:embed="rId5"/>
                <a:stretch>
                  <a:fillRect l="-1389" r="-1794" b="-81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3b3e86d6.fixed?pid=b81a53904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3_BD#f3b3e86d6.fixed?pid=b81a5390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第1~3节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128ade562?vop=1&amp;pid=f3b3e86d6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下列关于圆周运动的说法正确的是(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2_1#128ade562.bracket?vop=1&amp;pid=f3b3e86d6&amp;color=0,0,0&amp;vpa=1&amp;vtp=1"/>
          <p:cNvSpPr/>
          <p:nvPr/>
        </p:nvSpPr>
        <p:spPr>
          <a:xfrm>
            <a:off x="47476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1_2#128ade562.choices?vop=1&amp;pid=f3b3e86d6&amp;color=0,0,0&amp;vtp=1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做圆周运动的物体受到的合力方向一定指向圆心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做匀速圆周运动的物体的加速度保持不变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物体只受恒力时可能做圆周运动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圆周运动属于变速运动</a:t>
            </a:r>
            <a:endParaRPr lang="en-US" altLang="zh-CN" sz="1800" dirty="0"/>
          </a:p>
        </p:txBody>
      </p:sp>
      <p:sp>
        <p:nvSpPr>
          <p:cNvPr id="5" name="QC_4_AS.3_1#128ade562?vop=1&amp;pid=f3b3e86d6&amp;color=0,0,0&amp;vtp=1&amp;bbb=1&amp;hb=1"/>
          <p:cNvSpPr/>
          <p:nvPr/>
        </p:nvSpPr>
        <p:spPr>
          <a:xfrm>
            <a:off x="832104" y="357378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【解析】物体只有做匀速圆周运动时，受到的合力的方向才一定指向圆心，故A错误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；做匀速圆周运动的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物体的加速度大小保持不变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，方向时刻在变，故B错误；物体在恒力作用下，加速度恒定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，不可能做圆周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，故C错误；做圆周运动的物体速度方向在改变，属于变速运动，故D正确.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101165399?vop=1&amp;pid=f3b3e86d6&amp;color=0,0,0&amp;vtp=1&amp;bt=1&amp;bbb=1&amp;hb=1"/>
              <p:cNvSpPr/>
              <p:nvPr/>
            </p:nvSpPr>
            <p:spPr>
              <a:xfrm>
                <a:off x="832104" y="1512000"/>
                <a:ext cx="10533888" cy="108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、可视为质点的物块放在水平木板上，现用木板托住物块使两者一起绕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点在竖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直平面内做轨迹半径为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的匀速圆周运动，角速度大小为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.若在运动过程中物块和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木板始终保持相对静止且木板始终保持水平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101165399?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84580"/>
              </a:xfrm>
              <a:prstGeom prst="rect">
                <a:avLst/>
              </a:prstGeom>
              <a:blipFill>
                <a:blip r:embed="rId3"/>
                <a:stretch>
                  <a:fillRect l="-1389" t="-1124" r="-1042" b="-1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101165399.bracket?vop=1&amp;pid=f3b3e86d6&amp;color=0,0,0&amp;vpa=2&amp;vtp=1"/>
          <p:cNvSpPr/>
          <p:nvPr/>
        </p:nvSpPr>
        <p:spPr>
          <a:xfrm>
            <a:off x="7644860" y="2256728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4_2#101165399?htil=1&amp;vop=1&amp;pid=f3b3e86d6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20" y="2406081"/>
            <a:ext cx="1472184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101165399.choices?htil=1&amp;vop=1&amp;pid=f3b3e86d6&amp;color=0,0,0&amp;vtp=1&amp;bbb=1&amp;hs=1"/>
              <p:cNvSpPr/>
              <p:nvPr/>
            </p:nvSpPr>
            <p:spPr>
              <a:xfrm>
                <a:off x="832104" y="2645222"/>
                <a:ext cx="8933688" cy="15214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运动到圆心等高处时，物块受到的重力和支持力的合力提供向心力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运动到圆心等高处时，物块受到的摩擦力大小为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运动到最低点时，物块对木板的压力大小为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运动到最高点时，物块对木板的压力大小为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101165399.choices?htil=1&amp;vop=1&amp;pid=f3b3e86d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5222"/>
                <a:ext cx="8933688" cy="1521460"/>
              </a:xfrm>
              <a:prstGeom prst="rect">
                <a:avLst/>
              </a:prstGeom>
              <a:blipFill>
                <a:blip r:embed="rId5"/>
                <a:stretch>
                  <a:fillRect l="-1638" t="-800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101165399?vop=1&amp;pid=f3b3e86d6&amp;color=0,0,0&amp;vtp=1&amp;bbb=1&amp;hb=1&amp;hs=1"/>
              <p:cNvSpPr/>
              <p:nvPr/>
            </p:nvSpPr>
            <p:spPr>
              <a:xfrm>
                <a:off x="832104" y="4168587"/>
                <a:ext cx="10533888" cy="18491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【解析】运动到圆心等高处时，重力和支持力平衡，物块受到的静摩擦力提供向心力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，物块受到的摩擦力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，故A、B错误；运动到最低点时，根据牛顿第二定律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，根据牛顿第三定律可知物块对木板的压力大小为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；运动到最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高点时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，根据牛顿第三定律可知物块对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木板的压力大小为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101165399?vop=1&amp;pid=f3b3e86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8587"/>
                <a:ext cx="10533888" cy="1849184"/>
              </a:xfrm>
              <a:prstGeom prst="rect">
                <a:avLst/>
              </a:prstGeom>
              <a:blipFill>
                <a:blip r:embed="rId6"/>
                <a:stretch>
                  <a:fillRect l="-1389" t="-660" r="-1331" b="-7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21764b32b?vop=1&amp;pid=f3b3e86d6&amp;color=0,0,0&amp;vtp=1&amp;bt=1&amp;bbb=1&amp;hb=1"/>
              <p:cNvSpPr/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如图所示，两个啮合齿轮，小齿轮半径为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，大齿轮半径为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，大齿轮中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点离圆心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分别为两个齿轮边缘上的点，则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21764b32b?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blipFill>
                <a:blip r:embed="rId3"/>
                <a:stretch>
                  <a:fillRect l="-1389" t="-847" b="-19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21764b32b.bracket?vop=1&amp;pid=f3b3e86d6&amp;color=0,0,0&amp;vpa=3&amp;vtp=1"/>
          <p:cNvSpPr/>
          <p:nvPr/>
        </p:nvSpPr>
        <p:spPr>
          <a:xfrm>
            <a:off x="7038246" y="1886396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7_2#21764b32b?htil=2&amp;vop=1&amp;pid=f3b3e86d6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2912" y="2023048"/>
            <a:ext cx="1764792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21764b32b.choices?htil=2&amp;vop=1&amp;pid=f3b3e86d6&amp;color=0,0,0&amp;vtp=1&amp;bbb=1&amp;hs=1"/>
              <p:cNvSpPr/>
              <p:nvPr/>
            </p:nvSpPr>
            <p:spPr>
              <a:xfrm>
                <a:off x="832104" y="2231010"/>
                <a:ext cx="8641080" cy="721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  <a:tabLst>
                    <a:tab pos="442849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3:8:8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  <a:tabLst>
                    <a:tab pos="4428490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向心加速度大小之比为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16:6:3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3:8:4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21764b32b.choices?htil=2&amp;vop=1&amp;pid=f3b3e86d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31010"/>
                <a:ext cx="8641080" cy="721360"/>
              </a:xfrm>
              <a:prstGeom prst="rect">
                <a:avLst/>
              </a:prstGeom>
              <a:blipFill>
                <a:blip r:embed="rId5"/>
                <a:stretch>
                  <a:fillRect l="-1694" t="-847" b="-20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9_1#21764b32b?vop=1&amp;pid=f3b3e86d6&amp;color=0,0,0&amp;vtp=1&amp;bbb=1&amp;hb=1&amp;hs=1"/>
              <p:cNvSpPr/>
              <p:nvPr/>
            </p:nvSpPr>
            <p:spPr>
              <a:xfrm>
                <a:off x="832104" y="3653410"/>
                <a:ext cx="10533888" cy="2303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分别为两个齿轮边缘上的点，则有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两点的角速度相等，则有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=2:2:1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三点的角速度之比为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=8:3:3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三点的向心加速度大小之比为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=16:6:3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=8:3:3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三点的转动周期之比为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=3:8:8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9_1#21764b32b?vop=1&amp;pid=f3b3e86d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53410"/>
                <a:ext cx="10533888" cy="2303780"/>
              </a:xfrm>
              <a:prstGeom prst="rect">
                <a:avLst/>
              </a:prstGeom>
              <a:blipFill>
                <a:blip r:embed="rId6"/>
                <a:stretch>
                  <a:fillRect l="-1389" t="-265" r="-1736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5486aeef1?htil=3&amp;vop=1&amp;pid=f3b3e86d6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27363" y="1594295"/>
            <a:ext cx="234086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0_2#5486aeef1?htil=3&amp;vop=1&amp;pid=f3b3e86d6&amp;color=0,0,0&amp;vtp=1&amp;bt=1&amp;bbb=1&amp;hb=1&amp;hs=1"/>
              <p:cNvSpPr/>
              <p:nvPr/>
            </p:nvSpPr>
            <p:spPr>
              <a:xfrm>
                <a:off x="832104" y="1512000"/>
                <a:ext cx="806500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随着春天的来临，出门骑行的爱好者越来越多，一边锻炼身体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，一边欣赏春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天的美景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.如图所示为一款变速车的齿轮装置，图中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轮有48齿，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轮有42齿，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21齿，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轮有12齿，其中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轮与脚蹬相连，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轮与车轮相连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.变速车通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0_2#5486aeef1?htil=3&amp;vop=1&amp;pid=f3b3e86d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065008" cy="1192530"/>
              </a:xfrm>
              <a:prstGeom prst="rect">
                <a:avLst/>
              </a:prstGeom>
              <a:blipFill>
                <a:blip r:embed="rId4"/>
                <a:stretch>
                  <a:fillRect l="-1814" r="-113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1_1#5486aeef1.bracket?vop=1&amp;pid=f3b3e86d6&amp;color=0,0,0&amp;vpa=4&amp;vtp=1"/>
          <p:cNvSpPr/>
          <p:nvPr/>
        </p:nvSpPr>
        <p:spPr>
          <a:xfrm>
            <a:off x="9773204" y="2745994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0_3#5486aeef1.choices?vop=1&amp;pid=f3b3e86d6&amp;color=0,0,0&amp;vtp=1&amp;bbb=1"/>
              <p:cNvSpPr/>
              <p:nvPr/>
            </p:nvSpPr>
            <p:spPr>
              <a:xfrm>
                <a:off x="832104" y="3123121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该变速车可变化两种不同挡位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轮组合时，变速车的速度最慢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该变速车的最快速度与最慢速度之比为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两轮周期之比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0_3#5486aeef1.choices?vop=1&amp;pid=f3b3e86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3121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5486aeef1?vop=1&amp;pid=f3b3e86d6&amp;color=0,0,0&amp;vtp=1&amp;bbb=1&amp;hb=1"/>
              <p:cNvSpPr/>
              <p:nvPr/>
            </p:nvSpPr>
            <p:spPr>
              <a:xfrm>
                <a:off x="832104" y="3892106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【解析】该变速车可变化四种不同挡位，即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组合，故A错误；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，变速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车的速度最慢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轮组合时，变速车的速度最快，当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轮转动1圈时，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轮转动4圈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，车轮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4圈；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轮组合时，变速车的速度最慢，当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轮转动1圈时，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轮转动2圈，车轮转动2圈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；该变速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车的最快速度与最慢速度之比为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轮组合时，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两轮的周期之比为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周期相同，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周期相同，则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两轮周期之比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2_1#5486aeef1?vop=1&amp;pid=f3b3e86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92106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r="-1331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0_2#5486aeef1?htil=3&amp;vop=1&amp;pid=f3b3e86d6&amp;color=0,0,0&amp;vtp=1&amp;bt=1&amp;bbb=1&amp;hb=1&amp;hs=1">
                <a:extLst>
                  <a:ext uri="{FF2B5EF4-FFF2-40B4-BE49-F238E27FC236}">
                    <a16:creationId xmlns:a16="http://schemas.microsoft.com/office/drawing/2014/main" id="{B3C8BA7E-6B5C-E989-2273-47A4A5C9D32C}"/>
                  </a:ext>
                </a:extLst>
              </p:cNvPr>
              <p:cNvSpPr/>
              <p:nvPr/>
            </p:nvSpPr>
            <p:spPr>
              <a:xfrm>
                <a:off x="827992" y="2749804"/>
                <a:ext cx="10536017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过改变齿轮组合来实现变速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，若骑行者每秒驱动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轮转一圈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，则下列说法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BD.10_2#5486aeef1?htil=3&amp;vop=1&amp;pid=f3b3e86d6&amp;color=0,0,0&amp;vtp=1&amp;bt=1&amp;bbb=1&amp;hb=1&amp;hs=1">
                <a:extLst>
                  <a:ext uri="{FF2B5EF4-FFF2-40B4-BE49-F238E27FC236}">
                    <a16:creationId xmlns:a16="http://schemas.microsoft.com/office/drawing/2014/main" id="{B3C8BA7E-6B5C-E989-2273-47A4A5C9D3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749804"/>
                <a:ext cx="10536017" cy="360680"/>
              </a:xfrm>
              <a:prstGeom prst="rect">
                <a:avLst/>
              </a:prstGeom>
              <a:blipFill>
                <a:blip r:embed="rId7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372e5e31f?htil=4&amp;vop=1&amp;pid=f3b3e86d6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0792" y="1594296"/>
            <a:ext cx="1627632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3_2#372e5e31f?htil=4&amp;vop=1&amp;pid=f3b3e86d6&amp;color=0,0,0&amp;vtp=1&amp;bt=1&amp;bbb=1&amp;hb=1&amp;hs=1"/>
              <p:cNvSpPr/>
              <p:nvPr/>
            </p:nvSpPr>
            <p:spPr>
              <a:xfrm>
                <a:off x="832104" y="1512000"/>
                <a:ext cx="877824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智能分拣系统与向心力结合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物流中心的智能分拣系统利用高速旋转圆盘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转速可达120转/分）分拣包裹，但是如果圆盘重心不在转轴上，运行将不稳定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承会受到很大的作用力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，加速磨损.如图所示，圆盘半径为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为转动轴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，正常工作时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转动轴受到的水平作用力可以认为是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0.假想在圆盘的边缘固定一个质量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的螺丝钉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圆盘以角速度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3_2#372e5e31f?htil=4&amp;vop=1&amp;pid=f3b3e86d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78240" cy="2027555"/>
              </a:xfrm>
              <a:prstGeom prst="rect">
                <a:avLst/>
              </a:prstGeom>
              <a:blipFill>
                <a:blip r:embed="rId4"/>
                <a:stretch>
                  <a:fillRect l="-1667" r="-166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4_1#372e5e31f.bracket?vop=1&amp;pid=f3b3e86d6&amp;color=0,0,0&amp;vpa=5&amp;vtp=1"/>
          <p:cNvSpPr/>
          <p:nvPr/>
        </p:nvSpPr>
        <p:spPr>
          <a:xfrm>
            <a:off x="5871877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3_3#372e5e31f.choices?vop=1&amp;pid=f3b3e86d6&amp;color=0,0,0&amp;vtp=1&amp;bbb=1&amp;hs=1"/>
              <p:cNvSpPr/>
              <p:nvPr/>
            </p:nvSpPr>
            <p:spPr>
              <a:xfrm>
                <a:off x="832104" y="35333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受到的重力等于圆盘对它的作用力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的质量越大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，则轴承越容易损坏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的位置离转动轴越近，则轴承越容易损坏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3_3#372e5e31f.choices?vop=1&amp;pid=f3b3e86d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5_1#372e5e31f?vop=1&amp;pid=f3b3e86d6&amp;color=0,0,0&amp;vtp=1&amp;bbb=1&amp;hb=1"/>
              <p:cNvSpPr/>
              <p:nvPr/>
            </p:nvSpPr>
            <p:spPr>
              <a:xfrm>
                <a:off x="832104" y="431501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做圆周运动需要的向心力为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，所受重力与圆盘对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的作用力的合力提供向心力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的质量越大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，位置离转动轴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做圆周运动需要的向心力越大，轴承所承受的力也越大，轴承越容易损坏，故C正确，D错误.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5_1#372e5e31f?vop=1&amp;pid=f3b3e86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5017"/>
                <a:ext cx="10533888" cy="1192530"/>
              </a:xfrm>
              <a:prstGeom prst="rect">
                <a:avLst/>
              </a:prstGeom>
              <a:blipFill>
                <a:blip r:embed="rId6"/>
                <a:stretch>
                  <a:fillRect l="-1389" r="-144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b245d44cd?vop=1&amp;pid=f3b3e86d6&amp;color=0,0,0&amp;vtp=1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）如图所示，一个上表面粗糙、中心有孔的水平圆盘绕轴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，系有不可伸长细线的木块置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于圆盘上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，细线另一端穿过中心小孔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系着一个小球.已知木块、小球均可视为质点，质量均为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，木块到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点与小球之间的细线长为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，开始时圆盘未转动，小球和木块处于静止状态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，而当圆盘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匀速转动时，小球以角速度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随圆盘做圆锥摆运动，木块相对圆盘静止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，连接小球的细线与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竖直方向的夹角为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，小孔与细线之间无摩擦，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b245d44cd?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15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b245d44cd.bracket?vop=1&amp;pid=f3b3e86d6&amp;color=0,0,0&amp;vpa=6&amp;vtp=1&amp;bbb=1"/>
          <p:cNvSpPr/>
          <p:nvPr/>
        </p:nvSpPr>
        <p:spPr>
          <a:xfrm>
            <a:off x="6099207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p:pic>
        <p:nvPicPr>
          <p:cNvPr id="4" name="QC_4_BD.16_2#b245d44cd?htil=5&amp;vop=1&amp;pid=f3b3e86d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0326" y="3660332"/>
            <a:ext cx="139903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b245d44cd.choices?htil=5&amp;vop=1&amp;pid=f3b3e86d6&amp;color=0,0,0&amp;vtp=1&amp;bbb=1"/>
              <p:cNvSpPr/>
              <p:nvPr/>
            </p:nvSpPr>
            <p:spPr>
              <a:xfrm>
                <a:off x="832104" y="3533332"/>
                <a:ext cx="900684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此时细线中的拉力大小为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继续增大，木块不可能向远离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点的方向滑动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，在细线不断的情况下，无论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多大木块都不会滑动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增大，木块可能向靠近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点的方向滑动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b245d44cd.choices?htil=5&amp;vop=1&amp;pid=f3b3e86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9006840" cy="1608455"/>
              </a:xfrm>
              <a:prstGeom prst="rect">
                <a:avLst/>
              </a:prstGeom>
              <a:blipFill>
                <a:blip r:embed="rId5"/>
                <a:stretch>
                  <a:fillRect l="-1625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b245d44cd?vop=1&amp;pid=f3b3e86d6&amp;color=0,0,0&amp;vtp=1&amp;bt=1&amp;bbb=1&amp;hb=1"/>
              <p:cNvSpPr/>
              <p:nvPr/>
            </p:nvSpPr>
            <p:spPr>
              <a:xfrm>
                <a:off x="832104" y="1508760"/>
                <a:ext cx="10533888" cy="291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【解析】如图所示，设细线拉力大小为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，对小球进行受力分析知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线中的拉力大小为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，故A错误；设木块受到的摩擦力大小为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，小球做圆锥摆运动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，若摩擦力的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方向沿半径向外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继续增大，木块可能向靠近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点的方向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，若摩擦力的方向沿半径指向圆心，有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可能向远离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点的方向滑动；如果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，摩擦力为零，无论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多大木块都不会滑动，故B错误，C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，木块随圆盘匀速转动所需向心力大小小于细线张力大小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，木块受到指向圆盘边缘的摩擦力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增大到一定值，摩擦力达到最大值后木块会向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点滑动，故D正确.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8_1#b245d44cd?vop=1&amp;pid=f3b3e86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16555"/>
              </a:xfrm>
              <a:prstGeom prst="rect">
                <a:avLst/>
              </a:prstGeom>
              <a:blipFill>
                <a:blip r:embed="rId3"/>
                <a:stretch>
                  <a:fillRect l="-1389" r="-1042" b="-48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18_2#b245d44cd?vop=1&amp;pid=f3b3e86d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4533900"/>
            <a:ext cx="1435608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1285</Words>
  <Application>Microsoft Office PowerPoint</Application>
  <PresentationFormat>宽屏</PresentationFormat>
  <Paragraphs>132</Paragraphs>
  <Slides>16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2025-10-29T06:32:41Z</dcterms:created>
  <dcterms:modified xsi:type="dcterms:W3CDTF">2025-10-29T06:35:24Z</dcterms:modified>
  <cp:category/>
  <cp:contentStatus/>
</cp:coreProperties>
</file>